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57" r:id="rId10"/>
    <p:sldId id="258" r:id="rId11"/>
    <p:sldId id="268" r:id="rId12"/>
    <p:sldId id="269" r:id="rId13"/>
    <p:sldId id="270" r:id="rId14"/>
    <p:sldId id="271" r:id="rId15"/>
    <p:sldId id="256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2D73-940D-413F-A8DC-7287D0D5F64E}" type="datetimeFigureOut">
              <a:rPr lang="pt-BR" smtClean="0"/>
              <a:pPr/>
              <a:t>04/07/2016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69CC-368B-4984-8124-7B6D5DA8D4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2D73-940D-413F-A8DC-7287D0D5F64E}" type="datetimeFigureOut">
              <a:rPr lang="pt-BR" smtClean="0"/>
              <a:pPr/>
              <a:t>04/07/2016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69CC-368B-4984-8124-7B6D5DA8D4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2D73-940D-413F-A8DC-7287D0D5F64E}" type="datetimeFigureOut">
              <a:rPr lang="pt-BR" smtClean="0"/>
              <a:pPr/>
              <a:t>04/07/2016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69CC-368B-4984-8124-7B6D5DA8D4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2D73-940D-413F-A8DC-7287D0D5F64E}" type="datetimeFigureOut">
              <a:rPr lang="pt-BR" smtClean="0"/>
              <a:pPr/>
              <a:t>04/07/2016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69CC-368B-4984-8124-7B6D5DA8D4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2D73-940D-413F-A8DC-7287D0D5F64E}" type="datetimeFigureOut">
              <a:rPr lang="pt-BR" smtClean="0"/>
              <a:pPr/>
              <a:t>04/07/2016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69CC-368B-4984-8124-7B6D5DA8D4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2D73-940D-413F-A8DC-7287D0D5F64E}" type="datetimeFigureOut">
              <a:rPr lang="pt-BR" smtClean="0"/>
              <a:pPr/>
              <a:t>04/07/2016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69CC-368B-4984-8124-7B6D5DA8D4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2D73-940D-413F-A8DC-7287D0D5F64E}" type="datetimeFigureOut">
              <a:rPr lang="pt-BR" smtClean="0"/>
              <a:pPr/>
              <a:t>04/07/2016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69CC-368B-4984-8124-7B6D5DA8D4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2D73-940D-413F-A8DC-7287D0D5F64E}" type="datetimeFigureOut">
              <a:rPr lang="pt-BR" smtClean="0"/>
              <a:pPr/>
              <a:t>04/07/2016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69CC-368B-4984-8124-7B6D5DA8D4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2D73-940D-413F-A8DC-7287D0D5F64E}" type="datetimeFigureOut">
              <a:rPr lang="pt-BR" smtClean="0"/>
              <a:pPr/>
              <a:t>04/07/2016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69CC-368B-4984-8124-7B6D5DA8D4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2D73-940D-413F-A8DC-7287D0D5F64E}" type="datetimeFigureOut">
              <a:rPr lang="pt-BR" smtClean="0"/>
              <a:pPr/>
              <a:t>04/07/2016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69CC-368B-4984-8124-7B6D5DA8D4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2D73-940D-413F-A8DC-7287D0D5F64E}" type="datetimeFigureOut">
              <a:rPr lang="pt-BR" smtClean="0"/>
              <a:pPr/>
              <a:t>04/07/2016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69CC-368B-4984-8124-7B6D5DA8D4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52D73-940D-413F-A8DC-7287D0D5F64E}" type="datetimeFigureOut">
              <a:rPr lang="pt-BR" smtClean="0"/>
              <a:pPr/>
              <a:t>04/07/2016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969CC-368B-4984-8124-7B6D5DA8D4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DNA%20LIFE%20OK.mp4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video" Target="file:///C:\Users\USER\Dropbox\TREINAMENTO%202014\DNA%20FIT%20Final.mp4" TargetMode="External"/><Relationship Id="rId1" Type="http://schemas.microsoft.com/office/2007/relationships/media" Target="file:///C:\Users\USER\Dropbox\TREINAMENTO%202014\DNA%20FIT%20Final.mp4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dnalife.com.br/" TargetMode="External"/><Relationship Id="rId4" Type="http://schemas.openxmlformats.org/officeDocument/2006/relationships/hyperlink" Target="mailto:contato@dnalife.com.b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nalife_logo_horizontal_LR_14mai13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18" y="188640"/>
            <a:ext cx="9053686" cy="640055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51520" y="5373216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Apresentação da Empresa e Relação Resumida de Exames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6500826" y="214290"/>
            <a:ext cx="250033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DNA FIT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3263816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 perfil 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Calibri" pitchFamily="34" charset="0"/>
                <a:cs typeface="Times New Roman" pitchFamily="18" charset="0"/>
              </a:rPr>
              <a:t>DNA FIT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fornece um relatório individualizado com informações poderosas para ajudar você a entender como sua genética e estilo de vida pode afetar sua dieta, nutrição e exercício.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Com a sua informação genética, você é capaz de obter </a:t>
            </a:r>
            <a:r>
              <a:rPr kumimoji="0" lang="pt-P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insights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sobre como seu corpo pode processar açúcares, gorduras, vitaminas e nutrientes.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Alem disso, o 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Calibri" pitchFamily="34" charset="0"/>
                <a:cs typeface="Times New Roman" pitchFamily="18" charset="0"/>
              </a:rPr>
              <a:t>DNA FIT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detalha o seu potencial muscular e como o seu corpo responde ao exercício, bem como o seu potencial para manter um peso</a:t>
            </a:r>
            <a:r>
              <a:rPr kumimoji="0" lang="pt-PT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saudável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12" name="Paralelogramo 11"/>
          <p:cNvSpPr/>
          <p:nvPr/>
        </p:nvSpPr>
        <p:spPr>
          <a:xfrm>
            <a:off x="285720" y="1071546"/>
            <a:ext cx="2357454" cy="1857388"/>
          </a:xfrm>
          <a:prstGeom prst="parallelogram">
            <a:avLst>
              <a:gd name="adj" fmla="val 39492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Paralelogramo 15"/>
          <p:cNvSpPr/>
          <p:nvPr/>
        </p:nvSpPr>
        <p:spPr>
          <a:xfrm>
            <a:off x="2214546" y="1071546"/>
            <a:ext cx="2357454" cy="1857388"/>
          </a:xfrm>
          <a:prstGeom prst="parallelogram">
            <a:avLst>
              <a:gd name="adj" fmla="val 39492"/>
            </a:avLst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Paralelogramo 16"/>
          <p:cNvSpPr/>
          <p:nvPr/>
        </p:nvSpPr>
        <p:spPr>
          <a:xfrm>
            <a:off x="4143372" y="1071546"/>
            <a:ext cx="2357454" cy="1857388"/>
          </a:xfrm>
          <a:prstGeom prst="parallelogram">
            <a:avLst>
              <a:gd name="adj" fmla="val 39492"/>
            </a:avLst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Paralelogramo 17"/>
          <p:cNvSpPr/>
          <p:nvPr/>
        </p:nvSpPr>
        <p:spPr>
          <a:xfrm>
            <a:off x="6072198" y="1071546"/>
            <a:ext cx="2357454" cy="1857388"/>
          </a:xfrm>
          <a:prstGeom prst="parallelogram">
            <a:avLst>
              <a:gd name="adj" fmla="val 39492"/>
            </a:avLst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0" y="2357430"/>
            <a:ext cx="9144000" cy="571504"/>
          </a:xfrm>
          <a:prstGeom prst="rect">
            <a:avLst/>
          </a:prstGeom>
          <a:solidFill>
            <a:schemeClr val="accent2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-32" y="6072206"/>
            <a:ext cx="9144000" cy="214314"/>
          </a:xfrm>
          <a:prstGeom prst="rect">
            <a:avLst/>
          </a:prstGeom>
          <a:solidFill>
            <a:schemeClr val="accent2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71406" y="6345816"/>
            <a:ext cx="5857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DNA FIT </a:t>
            </a: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pt-PT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Viva</a:t>
            </a:r>
            <a:r>
              <a:rPr kumimoji="0" lang="pt-PT" b="1" i="1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Melhor &amp; Forma Inteligente</a:t>
            </a:r>
            <a:endParaRPr kumimoji="0" lang="pt-PT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Verdana" pitchFamily="34" charset="0"/>
            </a:endParaRPr>
          </a:p>
        </p:txBody>
      </p:sp>
      <p:pic>
        <p:nvPicPr>
          <p:cNvPr id="13" name="DNA FIT Final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388424" y="6309320"/>
            <a:ext cx="731573" cy="548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4"/>
            <a:ext cx="914399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4857752" y="428604"/>
            <a:ext cx="42862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DNA CARDIO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4929190" y="2285992"/>
            <a:ext cx="4143404" cy="4429132"/>
          </a:xfrm>
          <a:prstGeom prst="roundRect">
            <a:avLst/>
          </a:prstGeom>
          <a:solidFill>
            <a:schemeClr val="accent1">
              <a:alpha val="8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71406" y="242943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PT" sz="1600" dirty="0">
                <a:latin typeface="Verdana" pitchFamily="34" charset="0"/>
              </a:rPr>
              <a:t>O </a:t>
            </a:r>
            <a:r>
              <a:rPr lang="pt-P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DNA Cardio </a:t>
            </a:r>
            <a:r>
              <a:rPr lang="pt-PT" sz="1600" dirty="0">
                <a:latin typeface="Verdana" pitchFamily="34" charset="0"/>
              </a:rPr>
              <a:t>analisa o perfil genético do paciente, abrindo assim a possibilidade para a observação de uma  ampla variedade de influencias relacionadas com o coração, incluindo condições de HDL e LDL, os níveis de colesterol, hipertensão e infarto do miocárdio</a:t>
            </a:r>
            <a:r>
              <a:rPr lang="pt-PT" sz="1600" dirty="0" smtClean="0">
                <a:latin typeface="Verdana" pitchFamily="34" charset="0"/>
              </a:rPr>
              <a:t>.</a:t>
            </a:r>
          </a:p>
          <a:p>
            <a:pPr algn="just"/>
            <a:endParaRPr lang="pt-PT" sz="1600" dirty="0">
              <a:latin typeface="Verdana" pitchFamily="34" charset="0"/>
            </a:endParaRPr>
          </a:p>
          <a:p>
            <a:pPr algn="just"/>
            <a:r>
              <a:rPr lang="pt-PT" sz="1600" dirty="0">
                <a:latin typeface="Verdana" pitchFamily="34" charset="0"/>
              </a:rPr>
              <a:t>Este relatório </a:t>
            </a:r>
            <a:r>
              <a:rPr lang="pt-PT" sz="1600" dirty="0" smtClean="0">
                <a:latin typeface="Verdana" pitchFamily="34" charset="0"/>
              </a:rPr>
              <a:t>do </a:t>
            </a:r>
            <a:r>
              <a:rPr lang="pt-P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DNA Cardio </a:t>
            </a:r>
            <a:r>
              <a:rPr lang="pt-PT" sz="1600" dirty="0" smtClean="0">
                <a:latin typeface="Verdana" pitchFamily="34" charset="0"/>
              </a:rPr>
              <a:t>também </a:t>
            </a:r>
            <a:r>
              <a:rPr lang="pt-PT" sz="1600" dirty="0">
                <a:latin typeface="Verdana" pitchFamily="34" charset="0"/>
              </a:rPr>
              <a:t>examina oito classes de drogas que afetam o sistema cardiovascular: anti-plaquetas, anti-coagulantes, estimulantes, estatinas, beta-bloqueadores, </a:t>
            </a:r>
            <a:r>
              <a:rPr lang="pt-PT" sz="1600" dirty="0" smtClean="0">
                <a:latin typeface="Verdana" pitchFamily="34" charset="0"/>
              </a:rPr>
              <a:t>inibidores </a:t>
            </a:r>
            <a:r>
              <a:rPr lang="pt-PT" sz="1600" dirty="0">
                <a:latin typeface="Verdana" pitchFamily="34" charset="0"/>
              </a:rPr>
              <a:t>de ACE, bloqueadores dos canais de cálcio e terapias hormonais. </a:t>
            </a:r>
            <a:endParaRPr lang="pt-BR" sz="1600" dirty="0">
              <a:latin typeface="Verdana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000628" y="2571744"/>
            <a:ext cx="407196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Informações</a:t>
            </a:r>
            <a:r>
              <a:rPr kumimoji="0" lang="pt-PT" sz="16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do 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Calibri" pitchFamily="34" charset="0"/>
                <a:cs typeface="Times New Roman" pitchFamily="18" charset="0"/>
              </a:rPr>
              <a:t>DNA Cardio</a:t>
            </a:r>
            <a:r>
              <a:rPr lang="pt-PT" sz="1600" dirty="0">
                <a:solidFill>
                  <a:schemeClr val="bg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• Monitoramento</a:t>
            </a:r>
            <a:r>
              <a:rPr kumimoji="0" lang="pt-PT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específico do estado da</a:t>
            </a:r>
            <a:r>
              <a:rPr kumimoji="0" lang="pt-PT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saude cardicada do paciente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• Prescrição</a:t>
            </a:r>
            <a:r>
              <a:rPr kumimoji="0" lang="pt-PT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de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medicação e dosagem ideal para o paciente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600" dirty="0">
              <a:solidFill>
                <a:schemeClr val="bg1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• Informações sobre estilo de vida preventiva e as intervenções dietéticas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857752" y="428604"/>
            <a:ext cx="42862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DNA </a:t>
            </a:r>
            <a:r>
              <a:rPr lang="pt-BR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CARRIER</a:t>
            </a:r>
            <a:endParaRPr lang="pt-BR" sz="40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172075"/>
            <a:ext cx="2786049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5143512"/>
            <a:ext cx="2357454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5143512"/>
            <a:ext cx="2000264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5143512"/>
            <a:ext cx="2000232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-32" y="1344027"/>
            <a:ext cx="907259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Novos avanços em testes genéticos podem nos dizer se uma criança pode estar em risco para o desenvolvimento de uma grave e debilitante doença hereditária.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600" dirty="0">
              <a:latin typeface="Verdana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P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DNA </a:t>
            </a:r>
            <a:r>
              <a:rPr lang="pt-P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Carrie </a:t>
            </a:r>
            <a:r>
              <a:rPr lang="pt-PT" sz="1600" dirty="0">
                <a:latin typeface="Verdana" pitchFamily="34" charset="0"/>
              </a:rPr>
              <a:t>oferece a analise do DNA </a:t>
            </a:r>
            <a:r>
              <a:rPr lang="pt-PT" sz="1600" dirty="0" smtClean="0">
                <a:latin typeface="Verdana" pitchFamily="34" charset="0"/>
              </a:rPr>
              <a:t>dos candidatos a pais para </a:t>
            </a:r>
            <a:r>
              <a:rPr lang="pt-PT" sz="1600" dirty="0">
                <a:latin typeface="Verdana" pitchFamily="34" charset="0"/>
              </a:rPr>
              <a:t>centenas de mutações que causam mais de 70 doenças genéticas recessivas</a:t>
            </a:r>
            <a:r>
              <a:rPr lang="pt-PT" sz="1600" dirty="0" smtClean="0">
                <a:latin typeface="Verdana" pitchFamily="34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PT" sz="1600" dirty="0">
              <a:latin typeface="Verdana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PT" sz="1600" dirty="0">
                <a:latin typeface="Verdana" pitchFamily="34" charset="0"/>
              </a:rPr>
              <a:t>Estas doenças incluem condições comuns, como a fibrose </a:t>
            </a:r>
            <a:r>
              <a:rPr lang="pt-PT" sz="1600" dirty="0" smtClean="0">
                <a:latin typeface="Verdana" pitchFamily="34" charset="0"/>
              </a:rPr>
              <a:t>cística. </a:t>
            </a:r>
            <a:r>
              <a:rPr lang="pt-PT" sz="1600" dirty="0">
                <a:latin typeface="Verdana" pitchFamily="34" charset="0"/>
              </a:rPr>
              <a:t>Também estão incluídas as doenças infantis graves e debilitantes, tais como a doença de Tay-Sachs, bem como as doenças em que a intervenção precoce pode prevenir os sintomas</a:t>
            </a:r>
            <a:r>
              <a:rPr lang="pt-PT" sz="1600" dirty="0" smtClean="0">
                <a:latin typeface="Verdana" pitchFamily="34" charset="0"/>
              </a:rPr>
              <a:t>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0" y="5143512"/>
            <a:ext cx="9144000" cy="571504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71406" y="4143380"/>
            <a:ext cx="885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DNA CARRIE </a:t>
            </a: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pt-PT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Prevenção</a:t>
            </a:r>
            <a:r>
              <a:rPr kumimoji="0" lang="pt-PT" b="1" i="1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para um Futuro Saudável de seus filhos</a:t>
            </a:r>
            <a:endParaRPr kumimoji="0" lang="pt-PT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857752" y="428604"/>
            <a:ext cx="42862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DNA HEALTH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128586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DNA Health </a:t>
            </a:r>
            <a:r>
              <a:rPr lang="pt-PT" sz="1600" dirty="0">
                <a:latin typeface="Verdana" pitchFamily="34" charset="0"/>
              </a:rPr>
              <a:t>identifica a propensão </a:t>
            </a:r>
            <a:r>
              <a:rPr lang="pt-PT" sz="1600" dirty="0" smtClean="0">
                <a:latin typeface="Verdana" pitchFamily="34" charset="0"/>
              </a:rPr>
              <a:t>ao desenvolvimento de mais de 20 problemas </a:t>
            </a:r>
            <a:r>
              <a:rPr lang="pt-PT" sz="1600" dirty="0">
                <a:latin typeface="Verdana" pitchFamily="34" charset="0"/>
              </a:rPr>
              <a:t>de </a:t>
            </a:r>
            <a:r>
              <a:rPr lang="pt-PT" sz="1600" dirty="0" smtClean="0">
                <a:latin typeface="Verdana" pitchFamily="34" charset="0"/>
              </a:rPr>
              <a:t>saúde.</a:t>
            </a:r>
            <a:endParaRPr lang="pt-BR" sz="1600" dirty="0">
              <a:latin typeface="Verdana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85720" y="2214554"/>
            <a:ext cx="8572560" cy="571504"/>
          </a:xfrm>
          <a:prstGeom prst="rect">
            <a:avLst/>
          </a:prstGeom>
          <a:solidFill>
            <a:schemeClr val="accent3">
              <a:lumMod val="50000"/>
              <a:alpha val="90000"/>
            </a:schemeClr>
          </a:solidFill>
          <a:ln w="6350">
            <a:solidFill>
              <a:schemeClr val="accent3">
                <a:lumMod val="5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285720" y="2786058"/>
            <a:ext cx="2857520" cy="428628"/>
          </a:xfrm>
          <a:prstGeom prst="rect">
            <a:avLst/>
          </a:prstGeom>
          <a:noFill/>
          <a:ln w="6350">
            <a:solidFill>
              <a:schemeClr val="accent3">
                <a:lumMod val="5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3143240" y="2786058"/>
            <a:ext cx="2857520" cy="428628"/>
          </a:xfrm>
          <a:prstGeom prst="rect">
            <a:avLst/>
          </a:prstGeom>
          <a:noFill/>
          <a:ln w="6350">
            <a:solidFill>
              <a:schemeClr val="accent3">
                <a:lumMod val="5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6000760" y="2786058"/>
            <a:ext cx="2857520" cy="428628"/>
          </a:xfrm>
          <a:prstGeom prst="rect">
            <a:avLst/>
          </a:prstGeom>
          <a:noFill/>
          <a:ln w="6350">
            <a:solidFill>
              <a:schemeClr val="accent3">
                <a:lumMod val="5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285720" y="3214686"/>
            <a:ext cx="2857520" cy="428628"/>
          </a:xfrm>
          <a:prstGeom prst="rect">
            <a:avLst/>
          </a:prstGeom>
          <a:noFill/>
          <a:ln w="6350">
            <a:solidFill>
              <a:schemeClr val="accent3">
                <a:lumMod val="5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3143240" y="3214686"/>
            <a:ext cx="2857520" cy="428628"/>
          </a:xfrm>
          <a:prstGeom prst="rect">
            <a:avLst/>
          </a:prstGeom>
          <a:noFill/>
          <a:ln w="6350">
            <a:solidFill>
              <a:schemeClr val="accent3">
                <a:lumMod val="5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6000760" y="3214686"/>
            <a:ext cx="2857520" cy="428628"/>
          </a:xfrm>
          <a:prstGeom prst="rect">
            <a:avLst/>
          </a:prstGeom>
          <a:noFill/>
          <a:ln w="6350">
            <a:solidFill>
              <a:schemeClr val="accent3">
                <a:lumMod val="5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285720" y="3643314"/>
            <a:ext cx="2857520" cy="428628"/>
          </a:xfrm>
          <a:prstGeom prst="rect">
            <a:avLst/>
          </a:prstGeom>
          <a:noFill/>
          <a:ln w="6350">
            <a:solidFill>
              <a:schemeClr val="accent3">
                <a:lumMod val="5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3143240" y="3643314"/>
            <a:ext cx="2857520" cy="428628"/>
          </a:xfrm>
          <a:prstGeom prst="rect">
            <a:avLst/>
          </a:prstGeom>
          <a:noFill/>
          <a:ln w="6350">
            <a:solidFill>
              <a:schemeClr val="accent3">
                <a:lumMod val="5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6000760" y="3643314"/>
            <a:ext cx="2857520" cy="428628"/>
          </a:xfrm>
          <a:prstGeom prst="rect">
            <a:avLst/>
          </a:prstGeom>
          <a:noFill/>
          <a:ln w="6350">
            <a:solidFill>
              <a:schemeClr val="accent3">
                <a:lumMod val="5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85720" y="4071942"/>
            <a:ext cx="2857520" cy="428628"/>
          </a:xfrm>
          <a:prstGeom prst="rect">
            <a:avLst/>
          </a:prstGeom>
          <a:noFill/>
          <a:ln w="6350">
            <a:solidFill>
              <a:schemeClr val="accent3">
                <a:lumMod val="5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3143240" y="4071942"/>
            <a:ext cx="2857520" cy="428628"/>
          </a:xfrm>
          <a:prstGeom prst="rect">
            <a:avLst/>
          </a:prstGeom>
          <a:noFill/>
          <a:ln w="6350">
            <a:solidFill>
              <a:schemeClr val="accent3">
                <a:lumMod val="5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6000760" y="4071942"/>
            <a:ext cx="2857520" cy="428628"/>
          </a:xfrm>
          <a:prstGeom prst="rect">
            <a:avLst/>
          </a:prstGeom>
          <a:noFill/>
          <a:ln w="6350">
            <a:solidFill>
              <a:schemeClr val="accent3">
                <a:lumMod val="5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285720" y="4500570"/>
            <a:ext cx="2857520" cy="428628"/>
          </a:xfrm>
          <a:prstGeom prst="rect">
            <a:avLst/>
          </a:prstGeom>
          <a:noFill/>
          <a:ln w="6350">
            <a:solidFill>
              <a:schemeClr val="accent3">
                <a:lumMod val="5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/>
          <p:cNvSpPr/>
          <p:nvPr/>
        </p:nvSpPr>
        <p:spPr>
          <a:xfrm>
            <a:off x="3143240" y="4500570"/>
            <a:ext cx="2857520" cy="428628"/>
          </a:xfrm>
          <a:prstGeom prst="rect">
            <a:avLst/>
          </a:prstGeom>
          <a:noFill/>
          <a:ln w="6350">
            <a:solidFill>
              <a:schemeClr val="accent3">
                <a:lumMod val="5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6000760" y="4500570"/>
            <a:ext cx="2857520" cy="428628"/>
          </a:xfrm>
          <a:prstGeom prst="rect">
            <a:avLst/>
          </a:prstGeom>
          <a:noFill/>
          <a:ln w="6350">
            <a:solidFill>
              <a:schemeClr val="accent3">
                <a:lumMod val="5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285720" y="4929198"/>
            <a:ext cx="2857520" cy="428628"/>
          </a:xfrm>
          <a:prstGeom prst="rect">
            <a:avLst/>
          </a:prstGeom>
          <a:noFill/>
          <a:ln w="6350">
            <a:solidFill>
              <a:schemeClr val="accent3">
                <a:lumMod val="5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3143240" y="4929198"/>
            <a:ext cx="2857520" cy="428628"/>
          </a:xfrm>
          <a:prstGeom prst="rect">
            <a:avLst/>
          </a:prstGeom>
          <a:noFill/>
          <a:ln w="6350">
            <a:solidFill>
              <a:schemeClr val="accent3">
                <a:lumMod val="5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6000760" y="4929198"/>
            <a:ext cx="2857520" cy="428628"/>
          </a:xfrm>
          <a:prstGeom prst="rect">
            <a:avLst/>
          </a:prstGeom>
          <a:noFill/>
          <a:ln w="6350">
            <a:solidFill>
              <a:schemeClr val="accent3">
                <a:lumMod val="5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Retângulo 24"/>
          <p:cNvSpPr/>
          <p:nvPr/>
        </p:nvSpPr>
        <p:spPr>
          <a:xfrm>
            <a:off x="285720" y="5357826"/>
            <a:ext cx="2857520" cy="428628"/>
          </a:xfrm>
          <a:prstGeom prst="rect">
            <a:avLst/>
          </a:prstGeom>
          <a:noFill/>
          <a:ln w="6350">
            <a:solidFill>
              <a:schemeClr val="accent3">
                <a:lumMod val="5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Retângulo 25"/>
          <p:cNvSpPr/>
          <p:nvPr/>
        </p:nvSpPr>
        <p:spPr>
          <a:xfrm>
            <a:off x="3143240" y="5357826"/>
            <a:ext cx="2857520" cy="428628"/>
          </a:xfrm>
          <a:prstGeom prst="rect">
            <a:avLst/>
          </a:prstGeom>
          <a:noFill/>
          <a:ln w="6350">
            <a:solidFill>
              <a:schemeClr val="accent3">
                <a:lumMod val="5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Retângulo 26"/>
          <p:cNvSpPr/>
          <p:nvPr/>
        </p:nvSpPr>
        <p:spPr>
          <a:xfrm>
            <a:off x="6000760" y="5357826"/>
            <a:ext cx="2857520" cy="428628"/>
          </a:xfrm>
          <a:prstGeom prst="rect">
            <a:avLst/>
          </a:prstGeom>
          <a:noFill/>
          <a:ln w="6350">
            <a:solidFill>
              <a:schemeClr val="accent3">
                <a:lumMod val="5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Retângulo 27"/>
          <p:cNvSpPr/>
          <p:nvPr/>
        </p:nvSpPr>
        <p:spPr>
          <a:xfrm>
            <a:off x="285720" y="5786454"/>
            <a:ext cx="2857520" cy="428628"/>
          </a:xfrm>
          <a:prstGeom prst="rect">
            <a:avLst/>
          </a:prstGeom>
          <a:noFill/>
          <a:ln w="6350">
            <a:solidFill>
              <a:schemeClr val="accent3">
                <a:lumMod val="5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Retângulo 28"/>
          <p:cNvSpPr/>
          <p:nvPr/>
        </p:nvSpPr>
        <p:spPr>
          <a:xfrm>
            <a:off x="3143240" y="5786454"/>
            <a:ext cx="2857520" cy="428628"/>
          </a:xfrm>
          <a:prstGeom prst="rect">
            <a:avLst/>
          </a:prstGeom>
          <a:noFill/>
          <a:ln w="6350">
            <a:solidFill>
              <a:schemeClr val="accent3">
                <a:lumMod val="5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" name="Retângulo 29"/>
          <p:cNvSpPr/>
          <p:nvPr/>
        </p:nvSpPr>
        <p:spPr>
          <a:xfrm>
            <a:off x="6000760" y="5786454"/>
            <a:ext cx="2857520" cy="428628"/>
          </a:xfrm>
          <a:prstGeom prst="rect">
            <a:avLst/>
          </a:prstGeom>
          <a:noFill/>
          <a:ln w="6350">
            <a:solidFill>
              <a:schemeClr val="accent3">
                <a:lumMod val="5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Retângulo 30"/>
          <p:cNvSpPr/>
          <p:nvPr/>
        </p:nvSpPr>
        <p:spPr>
          <a:xfrm>
            <a:off x="1697558" y="2357430"/>
            <a:ext cx="56605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DNA </a:t>
            </a:r>
            <a:r>
              <a:rPr lang="pt-PT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Health</a:t>
            </a:r>
            <a:r>
              <a:rPr lang="pt-P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pt-PT" sz="1600" b="1" dirty="0" smtClean="0">
                <a:solidFill>
                  <a:schemeClr val="bg1"/>
                </a:solidFill>
                <a:latin typeface="Verdana" pitchFamily="34" charset="0"/>
              </a:rPr>
              <a:t>– Marcadores Genéticos Analisados</a:t>
            </a:r>
            <a:endParaRPr lang="pt-BR" sz="1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285721" y="2786058"/>
            <a:ext cx="2857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200" dirty="0">
                <a:latin typeface="Verdana" pitchFamily="34" charset="0"/>
              </a:rPr>
              <a:t>Macular relacionada à idade degenerativa</a:t>
            </a:r>
            <a:endParaRPr lang="pt-BR" sz="1200" dirty="0">
              <a:latin typeface="Verdana" pitchFamily="34" charset="0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285720" y="3286124"/>
            <a:ext cx="2857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200" dirty="0">
                <a:latin typeface="Verdana" pitchFamily="34" charset="0"/>
              </a:rPr>
              <a:t>Infarto do miocárdio</a:t>
            </a:r>
            <a:endParaRPr lang="pt-BR" sz="1200" dirty="0">
              <a:latin typeface="Verdana" pitchFamily="34" charset="0"/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285720" y="3714752"/>
            <a:ext cx="2857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200" dirty="0" smtClean="0">
                <a:latin typeface="Verdana" pitchFamily="34" charset="0"/>
              </a:rPr>
              <a:t>Lúpus eritematoso sistêmico</a:t>
            </a:r>
            <a:endParaRPr lang="pt-BR" sz="1200" dirty="0">
              <a:latin typeface="Verdana" pitchFamily="34" charset="0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285720" y="4143380"/>
            <a:ext cx="28094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1200" dirty="0">
                <a:latin typeface="Verdana" pitchFamily="34" charset="0"/>
              </a:rPr>
              <a:t>Doença de Alzheimer, início tardio</a:t>
            </a:r>
            <a:endParaRPr lang="pt-BR" sz="1200" dirty="0">
              <a:latin typeface="Verdana" pitchFamily="34" charset="0"/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285720" y="4572008"/>
            <a:ext cx="2857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200" dirty="0">
                <a:latin typeface="Verdana" pitchFamily="34" charset="0"/>
              </a:rPr>
              <a:t>Diabetes tipo </a:t>
            </a:r>
            <a:r>
              <a:rPr lang="pt-PT" sz="1200" dirty="0" smtClean="0">
                <a:latin typeface="Verdana" pitchFamily="34" charset="0"/>
              </a:rPr>
              <a:t>1 e 2</a:t>
            </a:r>
            <a:endParaRPr lang="pt-BR" sz="1200" dirty="0">
              <a:latin typeface="Verdana" pitchFamily="34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285720" y="5000636"/>
            <a:ext cx="2857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200" dirty="0">
                <a:latin typeface="Verdana" pitchFamily="34" charset="0"/>
              </a:rPr>
              <a:t>Obesidade</a:t>
            </a:r>
            <a:endParaRPr lang="pt-BR" sz="1200" dirty="0">
              <a:latin typeface="Verdana" pitchFamily="34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285720" y="5429264"/>
            <a:ext cx="2857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200" dirty="0">
                <a:latin typeface="Verdana" pitchFamily="34" charset="0"/>
              </a:rPr>
              <a:t>Colite ulcerativa</a:t>
            </a:r>
            <a:endParaRPr lang="pt-BR" sz="1200" dirty="0">
              <a:latin typeface="Verdana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285720" y="5857892"/>
            <a:ext cx="28333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1200" dirty="0">
                <a:latin typeface="Verdana" pitchFamily="34" charset="0"/>
              </a:rPr>
              <a:t>Esclerose lateral amiotrófica </a:t>
            </a:r>
            <a:r>
              <a:rPr lang="pt-PT" sz="1200" dirty="0" smtClean="0">
                <a:latin typeface="Verdana" pitchFamily="34" charset="0"/>
              </a:rPr>
              <a:t>- ELA</a:t>
            </a:r>
            <a:endParaRPr lang="pt-BR" sz="1200" dirty="0">
              <a:latin typeface="Verdana" pitchFamily="34" charset="0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3678456" y="2857496"/>
            <a:ext cx="17508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>
                <a:latin typeface="Verdana" pitchFamily="34" charset="0"/>
              </a:rPr>
              <a:t>Esfoliação glaucoma</a:t>
            </a:r>
            <a:endParaRPr lang="pt-BR" sz="1200" dirty="0">
              <a:latin typeface="Verdana" pitchFamily="34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4032302" y="3294877"/>
            <a:ext cx="11112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>
                <a:latin typeface="Verdana" pitchFamily="34" charset="0"/>
              </a:rPr>
              <a:t>Osteoartrite</a:t>
            </a:r>
            <a:endParaRPr lang="pt-BR" sz="1200" dirty="0">
              <a:latin typeface="Verdana" pitchFamily="34" charset="0"/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4245084" y="3714752"/>
            <a:ext cx="6126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>
                <a:latin typeface="Verdana" pitchFamily="34" charset="0"/>
              </a:rPr>
              <a:t>Asma</a:t>
            </a:r>
            <a:endParaRPr lang="pt-BR" sz="1200" dirty="0">
              <a:latin typeface="Verdana" pitchFamily="34" charset="0"/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4000496" y="4143380"/>
            <a:ext cx="11112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 smtClean="0">
                <a:latin typeface="Verdana" pitchFamily="34" charset="0"/>
              </a:rPr>
              <a:t>Hipertensão</a:t>
            </a:r>
            <a:endParaRPr lang="pt-BR" sz="1200" dirty="0">
              <a:latin typeface="Verdana" pitchFamily="34" charset="0"/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3695969" y="4572008"/>
            <a:ext cx="18047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>
                <a:latin typeface="Verdana" pitchFamily="34" charset="0"/>
              </a:rPr>
              <a:t>Doença de Parkinson</a:t>
            </a:r>
            <a:endParaRPr lang="pt-BR" sz="1200" dirty="0">
              <a:latin typeface="Verdana" pitchFamily="34" charset="0"/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3917094" y="5009389"/>
            <a:ext cx="13692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>
                <a:latin typeface="Verdana" pitchFamily="34" charset="0"/>
              </a:rPr>
              <a:t>Fibrilação atrial</a:t>
            </a:r>
            <a:endParaRPr lang="pt-BR" sz="1200" dirty="0">
              <a:latin typeface="Verdana" pitchFamily="34" charset="0"/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3358273" y="5438017"/>
            <a:ext cx="23567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>
                <a:latin typeface="Verdana" pitchFamily="34" charset="0"/>
              </a:rPr>
              <a:t>Leucemia, linfocítica crônica</a:t>
            </a:r>
            <a:endParaRPr lang="pt-BR" sz="1200" dirty="0">
              <a:latin typeface="Verdana" pitchFamily="34" charset="0"/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3501637" y="5857892"/>
            <a:ext cx="21419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>
                <a:latin typeface="Verdana" pitchFamily="34" charset="0"/>
              </a:rPr>
              <a:t>Doença arterial periférica</a:t>
            </a:r>
            <a:endParaRPr lang="pt-BR" sz="1200" dirty="0">
              <a:latin typeface="Verdana" pitchFamily="34" charset="0"/>
            </a:endParaRPr>
          </a:p>
        </p:txBody>
      </p:sp>
      <p:sp>
        <p:nvSpPr>
          <p:cNvPr id="48" name="Retângulo 47"/>
          <p:cNvSpPr/>
          <p:nvPr/>
        </p:nvSpPr>
        <p:spPr>
          <a:xfrm>
            <a:off x="6000761" y="2857496"/>
            <a:ext cx="2857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200" dirty="0">
                <a:latin typeface="Verdana" pitchFamily="34" charset="0"/>
              </a:rPr>
              <a:t>Câncer de mama </a:t>
            </a:r>
            <a:endParaRPr lang="pt-BR" sz="1200" dirty="0">
              <a:latin typeface="Verdana" pitchFamily="34" charset="0"/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6000760" y="3294877"/>
            <a:ext cx="2857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200" dirty="0">
                <a:latin typeface="Verdana" pitchFamily="34" charset="0"/>
              </a:rPr>
              <a:t>Câncer </a:t>
            </a:r>
            <a:r>
              <a:rPr lang="pt-PT" sz="1200" dirty="0" smtClean="0">
                <a:latin typeface="Verdana" pitchFamily="34" charset="0"/>
              </a:rPr>
              <a:t>Pulmão </a:t>
            </a:r>
            <a:endParaRPr lang="pt-BR" sz="1200" dirty="0">
              <a:latin typeface="Verdana" pitchFamily="34" charset="0"/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6000760" y="3723505"/>
            <a:ext cx="2857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200" dirty="0">
                <a:latin typeface="Verdana" pitchFamily="34" charset="0"/>
              </a:rPr>
              <a:t>Câncer </a:t>
            </a:r>
            <a:r>
              <a:rPr lang="pt-PT" sz="1200" dirty="0" smtClean="0">
                <a:latin typeface="Verdana" pitchFamily="34" charset="0"/>
              </a:rPr>
              <a:t>Próstata </a:t>
            </a:r>
            <a:endParaRPr lang="pt-BR" sz="1200" dirty="0">
              <a:latin typeface="Verdana" pitchFamily="34" charset="0"/>
            </a:endParaRPr>
          </a:p>
        </p:txBody>
      </p:sp>
      <p:sp>
        <p:nvSpPr>
          <p:cNvPr id="51" name="Retângulo 50"/>
          <p:cNvSpPr/>
          <p:nvPr/>
        </p:nvSpPr>
        <p:spPr>
          <a:xfrm>
            <a:off x="6000760" y="4143380"/>
            <a:ext cx="2857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200" dirty="0">
                <a:latin typeface="Verdana" pitchFamily="34" charset="0"/>
              </a:rPr>
              <a:t>Câncer </a:t>
            </a:r>
            <a:r>
              <a:rPr lang="pt-PT" sz="1200" dirty="0" smtClean="0">
                <a:latin typeface="Verdana" pitchFamily="34" charset="0"/>
              </a:rPr>
              <a:t>Colon-Retal </a:t>
            </a:r>
            <a:endParaRPr lang="pt-BR" sz="1200" dirty="0">
              <a:latin typeface="Verdana" pitchFamily="34" charset="0"/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6000760" y="4572008"/>
            <a:ext cx="2857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200" dirty="0" smtClean="0">
                <a:latin typeface="Verdana" pitchFamily="34" charset="0"/>
              </a:rPr>
              <a:t>Menaloma </a:t>
            </a:r>
            <a:endParaRPr lang="pt-BR" sz="1200" dirty="0">
              <a:latin typeface="Verdana" pitchFamily="34" charset="0"/>
            </a:endParaRPr>
          </a:p>
        </p:txBody>
      </p:sp>
      <p:sp>
        <p:nvSpPr>
          <p:cNvPr id="53" name="Retângulo 52"/>
          <p:cNvSpPr/>
          <p:nvPr/>
        </p:nvSpPr>
        <p:spPr>
          <a:xfrm>
            <a:off x="6000760" y="5000636"/>
            <a:ext cx="2857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200" dirty="0" smtClean="0">
                <a:latin typeface="Verdana" pitchFamily="34" charset="0"/>
              </a:rPr>
              <a:t>Psoríase </a:t>
            </a:r>
            <a:endParaRPr lang="pt-BR" sz="1200" dirty="0">
              <a:latin typeface="Verdana" pitchFamily="34" charset="0"/>
            </a:endParaRPr>
          </a:p>
        </p:txBody>
      </p:sp>
      <p:sp>
        <p:nvSpPr>
          <p:cNvPr id="54" name="Retângulo 53"/>
          <p:cNvSpPr/>
          <p:nvPr/>
        </p:nvSpPr>
        <p:spPr>
          <a:xfrm>
            <a:off x="6000760" y="5429264"/>
            <a:ext cx="2857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200" dirty="0" smtClean="0">
                <a:latin typeface="Verdana" pitchFamily="34" charset="0"/>
              </a:rPr>
              <a:t>Doença Arterial Coronariana </a:t>
            </a:r>
            <a:endParaRPr lang="pt-BR" sz="1200" dirty="0">
              <a:latin typeface="Verdana" pitchFamily="34" charset="0"/>
            </a:endParaRPr>
          </a:p>
        </p:txBody>
      </p:sp>
      <p:sp>
        <p:nvSpPr>
          <p:cNvPr id="55" name="Retângulo 54"/>
          <p:cNvSpPr/>
          <p:nvPr/>
        </p:nvSpPr>
        <p:spPr>
          <a:xfrm>
            <a:off x="6000760" y="5857892"/>
            <a:ext cx="2857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200" dirty="0" smtClean="0">
                <a:latin typeface="Verdana" pitchFamily="34" charset="0"/>
              </a:rPr>
              <a:t>Esclerose Multipla </a:t>
            </a:r>
            <a:endParaRPr lang="pt-BR" sz="12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143240" y="428604"/>
            <a:ext cx="60007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DNA MEDICACIONAL</a:t>
            </a:r>
          </a:p>
        </p:txBody>
      </p:sp>
      <p:pic>
        <p:nvPicPr>
          <p:cNvPr id="27652" name="Picture 4" descr="http://3.bp.blogspot.com/-m0H6ttuo2Zg/Tgj6Ghp8TGI/AAAAAAAAABQ/U90NlEJODsk/s1600/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4638674"/>
            <a:ext cx="4362450" cy="2219326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71438" y="1214422"/>
            <a:ext cx="90011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>
                <a:latin typeface="Verdana" pitchFamily="34" charset="0"/>
              </a:rPr>
              <a:t>Uma das grandes promessas de testes genéticos é a </a:t>
            </a:r>
            <a:r>
              <a:rPr lang="pt-PT" sz="1600" i="1" dirty="0">
                <a:latin typeface="Verdana" pitchFamily="34" charset="0"/>
              </a:rPr>
              <a:t>medicina personalizada</a:t>
            </a:r>
            <a:r>
              <a:rPr lang="pt-PT" sz="1600" dirty="0">
                <a:latin typeface="Verdana" pitchFamily="34" charset="0"/>
              </a:rPr>
              <a:t> - permitindo aos médicos prestar cuidados de saúde com base no genótipo de uma </a:t>
            </a:r>
            <a:r>
              <a:rPr lang="pt-PT" sz="1600" dirty="0" smtClean="0">
                <a:latin typeface="Verdana" pitchFamily="34" charset="0"/>
              </a:rPr>
              <a:t>pessoa.</a:t>
            </a:r>
          </a:p>
          <a:p>
            <a:endParaRPr lang="pt-PT" sz="1600" dirty="0">
              <a:latin typeface="Verdana" pitchFamily="34" charset="0"/>
            </a:endParaRPr>
          </a:p>
          <a:p>
            <a:r>
              <a:rPr lang="pt-P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DNA Medicacional </a:t>
            </a:r>
            <a:r>
              <a:rPr lang="pt-PT" sz="1600" dirty="0">
                <a:latin typeface="Verdana" pitchFamily="34" charset="0"/>
              </a:rPr>
              <a:t>indica quais os medicamentos são ideais para uma pessoa com base </a:t>
            </a:r>
            <a:r>
              <a:rPr lang="pt-PT" sz="1600" dirty="0" smtClean="0">
                <a:latin typeface="Verdana" pitchFamily="34" charset="0"/>
              </a:rPr>
              <a:t>na sua genética.</a:t>
            </a:r>
          </a:p>
          <a:p>
            <a:endParaRPr lang="pt-PT" sz="1600" dirty="0">
              <a:latin typeface="Verdana" pitchFamily="34" charset="0"/>
            </a:endParaRPr>
          </a:p>
          <a:p>
            <a:r>
              <a:rPr lang="pt-PT" sz="1600" dirty="0">
                <a:latin typeface="Verdana" pitchFamily="34" charset="0"/>
              </a:rPr>
              <a:t>A </a:t>
            </a:r>
            <a:r>
              <a:rPr lang="pt-PT" sz="1600" dirty="0" smtClean="0">
                <a:latin typeface="Verdana" pitchFamily="34" charset="0"/>
              </a:rPr>
              <a:t>genética </a:t>
            </a:r>
            <a:r>
              <a:rPr lang="pt-PT" sz="1600" dirty="0">
                <a:latin typeface="Verdana" pitchFamily="34" charset="0"/>
              </a:rPr>
              <a:t>de um indivíduo pode sugerir níveis de dosagem ideais, medicamentos que são mais ou menos eficazes, ou em alguns casos, conduzir a medicamentos errados que podem causar danos pessoais. </a:t>
            </a:r>
            <a:endParaRPr lang="pt-BR" sz="1600" dirty="0">
              <a:latin typeface="Verdana" pitchFamily="34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214282" y="3857628"/>
            <a:ext cx="4429156" cy="285752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57158" y="4057233"/>
            <a:ext cx="4143404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PT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Hipersensibilidade ao abacavir</a:t>
            </a:r>
            <a:br>
              <a:rPr lang="pt-PT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pt-PT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Interferon-alpha/ribavirin</a:t>
            </a:r>
            <a:br>
              <a:rPr lang="pt-PT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pt-PT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Metabolismo de voriconazol</a:t>
            </a:r>
            <a:br>
              <a:rPr lang="pt-PT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pt-PT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Antibióticos aminoglicosídicos induzida perda auditiva</a:t>
            </a:r>
            <a:br>
              <a:rPr lang="pt-PT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pt-PT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Metotrexato toxicidade</a:t>
            </a:r>
            <a:br>
              <a:rPr lang="pt-PT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pt-PT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Varfarina</a:t>
            </a:r>
            <a:br>
              <a:rPr lang="pt-PT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pt-PT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Os beta-bloqueadores</a:t>
            </a:r>
            <a:br>
              <a:rPr lang="pt-PT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pt-PT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Metabolismo metoprolol</a:t>
            </a:r>
            <a:br>
              <a:rPr lang="pt-PT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pt-PT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Os beta-bloqueadores, a resposta FEVE</a:t>
            </a:r>
            <a:br>
              <a:rPr lang="pt-PT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pt-PT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Fenitoína hipersensibilidade</a:t>
            </a:r>
            <a:br>
              <a:rPr lang="pt-PT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pt-PT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Hipersensibilidade carbamazepina</a:t>
            </a:r>
            <a:br>
              <a:rPr lang="pt-PT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pt-PT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Metabolismo da fenitoína</a:t>
            </a:r>
            <a:br>
              <a:rPr lang="pt-PT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pt-PT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Metabolismo clopidogrel</a:t>
            </a:r>
            <a:br>
              <a:rPr lang="pt-PT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pt-PT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Inibidores da bomba de protões</a:t>
            </a:r>
            <a:br>
              <a:rPr lang="pt-PT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pt-PT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Suplementação de estrogênio</a:t>
            </a:r>
            <a:br>
              <a:rPr lang="pt-PT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pt-PT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Sinvastatina-miopatia induzida </a:t>
            </a:r>
            <a:r>
              <a:rPr kumimoji="0" lang="pt-PT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pt-PT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Calibri" pitchFamily="34" charset="0"/>
                <a:cs typeface="Times New Roman" pitchFamily="18" charset="0"/>
              </a:rPr>
            </a:br>
            <a:endParaRPr kumimoji="0" lang="pt-PT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3375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Retângulo 3"/>
          <p:cNvSpPr>
            <a:spLocks noChangeArrowheads="1"/>
          </p:cNvSpPr>
          <p:nvPr/>
        </p:nvSpPr>
        <p:spPr bwMode="auto">
          <a:xfrm>
            <a:off x="0" y="2857500"/>
            <a:ext cx="9215438" cy="28575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5" name="Imagem 4" descr="dnalife_logo_compatco_LR_14mai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996953"/>
            <a:ext cx="3564977" cy="252028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707904" y="3429000"/>
            <a:ext cx="5040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Rua </a:t>
            </a:r>
            <a:r>
              <a:rPr lang="pt-BR" b="1" dirty="0" smtClean="0"/>
              <a:t>Lauro </a:t>
            </a:r>
            <a:r>
              <a:rPr lang="pt-BR" b="1" dirty="0" err="1" smtClean="0"/>
              <a:t>Vicuna</a:t>
            </a:r>
            <a:r>
              <a:rPr lang="pt-BR" b="1" dirty="0" smtClean="0"/>
              <a:t>, 489 – Alto de Pinheiros</a:t>
            </a:r>
            <a:endParaRPr lang="pt-BR" b="1" dirty="0" smtClean="0"/>
          </a:p>
          <a:p>
            <a:r>
              <a:rPr lang="pt-BR" b="1" dirty="0" smtClean="0"/>
              <a:t>São Paulo, SP – </a:t>
            </a:r>
            <a:r>
              <a:rPr lang="pt-BR" b="1" dirty="0" smtClean="0"/>
              <a:t>05490-000</a:t>
            </a:r>
            <a:endParaRPr lang="pt-BR" b="1" dirty="0" smtClean="0"/>
          </a:p>
          <a:p>
            <a:endParaRPr lang="pt-BR" b="1" dirty="0" smtClean="0"/>
          </a:p>
          <a:p>
            <a:r>
              <a:rPr lang="pt-BR" b="1" dirty="0" err="1" smtClean="0"/>
              <a:t>Tel</a:t>
            </a:r>
            <a:r>
              <a:rPr lang="pt-BR" b="1" dirty="0" smtClean="0"/>
              <a:t>	: 11 – </a:t>
            </a:r>
            <a:r>
              <a:rPr lang="pt-BR" b="1" dirty="0" smtClean="0"/>
              <a:t>3021-3704</a:t>
            </a:r>
            <a:endParaRPr lang="pt-BR" b="1" dirty="0" smtClean="0"/>
          </a:p>
          <a:p>
            <a:r>
              <a:rPr lang="pt-BR" b="1" dirty="0" smtClean="0"/>
              <a:t>Email	: </a:t>
            </a:r>
            <a:r>
              <a:rPr lang="pt-BR" b="1" dirty="0" smtClean="0">
                <a:hlinkClick r:id="rId4"/>
              </a:rPr>
              <a:t>contato@dnalife.com.br</a:t>
            </a:r>
            <a:r>
              <a:rPr lang="pt-BR" b="1" dirty="0" smtClean="0"/>
              <a:t> </a:t>
            </a:r>
          </a:p>
          <a:p>
            <a:r>
              <a:rPr lang="pt-BR" b="1" dirty="0" smtClean="0"/>
              <a:t>Site	: </a:t>
            </a:r>
            <a:r>
              <a:rPr lang="pt-BR" b="1" dirty="0" smtClean="0">
                <a:hlinkClick r:id="rId5"/>
              </a:rPr>
              <a:t>www.dnalife.com.br</a:t>
            </a:r>
            <a:r>
              <a:rPr lang="pt-BR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servidor\Medwin\DNALIFE\Portfolio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servidor\Medwin\DNALIFE\Portfolio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servidor\Medwin\DNALIFE\Portfolio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71406" y="214290"/>
            <a:ext cx="4429156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200" dirty="0" smtClean="0">
                <a:solidFill>
                  <a:schemeClr val="accent2">
                    <a:lumMod val="75000"/>
                  </a:schemeClr>
                </a:solidFill>
                <a:latin typeface="Bodoni MT Black" pitchFamily="18" charset="0"/>
              </a:rPr>
              <a:t>MICROLIFE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servidor\Medwin\DNALIFE\Portfolio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71406" y="214290"/>
            <a:ext cx="4429156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200" dirty="0" smtClean="0">
                <a:solidFill>
                  <a:schemeClr val="accent2">
                    <a:lumMod val="75000"/>
                  </a:schemeClr>
                </a:solidFill>
                <a:latin typeface="Bodoni MT Black" pitchFamily="18" charset="0"/>
              </a:rPr>
              <a:t>AMINOGRAMA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servidor\Medwin\DNALIFE\Portfolio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71406" y="214290"/>
            <a:ext cx="4429156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200" dirty="0" smtClean="0">
                <a:solidFill>
                  <a:schemeClr val="accent2">
                    <a:lumMod val="75000"/>
                  </a:schemeClr>
                </a:solidFill>
                <a:latin typeface="Bodoni MT Black" pitchFamily="18" charset="0"/>
              </a:rPr>
              <a:t>DNA PLUS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servidor\Medwin\DNALIFE\Portfolio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0" y="-24"/>
            <a:ext cx="91440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pt-BR" sz="2200" dirty="0" smtClean="0">
              <a:solidFill>
                <a:schemeClr val="accent2">
                  <a:lumMod val="75000"/>
                </a:schemeClr>
              </a:solidFill>
              <a:latin typeface="Bodoni MT Black" pitchFamily="18" charset="0"/>
            </a:endParaRPr>
          </a:p>
          <a:p>
            <a:r>
              <a:rPr lang="pt-BR" sz="2200" dirty="0" smtClean="0">
                <a:solidFill>
                  <a:schemeClr val="accent2">
                    <a:lumMod val="75000"/>
                  </a:schemeClr>
                </a:solidFill>
                <a:latin typeface="Bodoni MT Black" pitchFamily="18" charset="0"/>
              </a:rPr>
              <a:t>INTOLERÂNCIA ALIMENTAR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\\servidor\Medwin\DNALIFE\Portfolio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71406" y="283469"/>
            <a:ext cx="6000792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200" dirty="0" smtClean="0">
                <a:solidFill>
                  <a:schemeClr val="accent2">
                    <a:lumMod val="75000"/>
                  </a:schemeClr>
                </a:solidFill>
                <a:latin typeface="Bodoni MT Black" pitchFamily="18" charset="0"/>
              </a:rPr>
              <a:t>ANALISES CLINICAS ESPECIAIS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\\servidor\Medwin\DNALIFE\Portfolio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71406" y="142852"/>
            <a:ext cx="5857916" cy="11079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200" dirty="0" smtClean="0">
                <a:solidFill>
                  <a:schemeClr val="accent2">
                    <a:lumMod val="75000"/>
                  </a:schemeClr>
                </a:solidFill>
                <a:latin typeface="Bodoni MT Black" pitchFamily="18" charset="0"/>
              </a:rPr>
              <a:t>DIAGNÓSTICOS GENÉTICOS</a:t>
            </a:r>
          </a:p>
          <a:p>
            <a:endParaRPr lang="pt-BR" sz="2200" dirty="0" smtClean="0">
              <a:solidFill>
                <a:schemeClr val="accent2">
                  <a:lumMod val="75000"/>
                </a:schemeClr>
              </a:solidFill>
              <a:latin typeface="Bodoni MT Black" pitchFamily="18" charset="0"/>
            </a:endParaRPr>
          </a:p>
          <a:p>
            <a:r>
              <a:rPr lang="pt-BR" sz="2200" dirty="0" smtClean="0">
                <a:latin typeface="Verdana" pitchFamily="34" charset="0"/>
              </a:rPr>
              <a:t>Saiba Mais &amp; Viva Melhor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507</Words>
  <Application>Microsoft Office PowerPoint</Application>
  <PresentationFormat>Apresentação na tela (4:3)</PresentationFormat>
  <Paragraphs>76</Paragraphs>
  <Slides>15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Arial</vt:lpstr>
      <vt:lpstr>Bodoni MT Black</vt:lpstr>
      <vt:lpstr>Calibri</vt:lpstr>
      <vt:lpstr>Cooper Black</vt:lpstr>
      <vt:lpstr>Times New Roman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Alexandre</dc:creator>
  <cp:lastModifiedBy>USER</cp:lastModifiedBy>
  <cp:revision>29</cp:revision>
  <dcterms:created xsi:type="dcterms:W3CDTF">2013-02-28T17:53:28Z</dcterms:created>
  <dcterms:modified xsi:type="dcterms:W3CDTF">2016-07-04T15:35:10Z</dcterms:modified>
</cp:coreProperties>
</file>